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74" r:id="rId3"/>
    <p:sldId id="275" r:id="rId4"/>
    <p:sldId id="276" r:id="rId5"/>
    <p:sldId id="284" r:id="rId6"/>
    <p:sldId id="285" r:id="rId7"/>
    <p:sldId id="280" r:id="rId8"/>
    <p:sldId id="277" r:id="rId9"/>
    <p:sldId id="286" r:id="rId10"/>
    <p:sldId id="287" r:id="rId11"/>
    <p:sldId id="288" r:id="rId12"/>
    <p:sldId id="289" r:id="rId13"/>
    <p:sldId id="290" r:id="rId14"/>
    <p:sldId id="291" r:id="rId15"/>
    <p:sldId id="259" r:id="rId16"/>
    <p:sldId id="260" r:id="rId17"/>
    <p:sldId id="279" r:id="rId18"/>
    <p:sldId id="292" r:id="rId19"/>
    <p:sldId id="293" r:id="rId20"/>
    <p:sldId id="295" r:id="rId21"/>
    <p:sldId id="278" r:id="rId22"/>
    <p:sldId id="296" r:id="rId23"/>
    <p:sldId id="282" r:id="rId24"/>
    <p:sldId id="283" r:id="rId25"/>
    <p:sldId id="297" r:id="rId26"/>
    <p:sldId id="270" r:id="rId27"/>
    <p:sldId id="299" r:id="rId28"/>
    <p:sldId id="298" r:id="rId29"/>
    <p:sldId id="268" r:id="rId30"/>
    <p:sldId id="294" r:id="rId3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4660"/>
  </p:normalViewPr>
  <p:slideViewPr>
    <p:cSldViewPr>
      <p:cViewPr varScale="1">
        <p:scale>
          <a:sx n="49" d="100"/>
          <a:sy n="49" d="100"/>
        </p:scale>
        <p:origin x="406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571612"/>
            <a:ext cx="7772400" cy="1470025"/>
          </a:xfrm>
        </p:spPr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>
              <a:defRPr b="1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0166" y="3429000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764B74-F2FB-4E6C-8EDD-4494546B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95761-2FB6-402D-A094-3C701A0DC960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1DDF40-F528-42D3-8ACC-E397A54C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F59484-3643-4DE0-8063-1A227761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31A4CD-4073-4A02-8D1B-288CCFC9CD09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260243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F31703-2EAF-4C07-A5C7-554A41E9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FEB7E-F4E7-4BE5-9F5D-37D17285D80B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AFF771-C0C5-44F2-97B8-7188E5A7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720D5-A31A-4DB4-90E8-ED710925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D4ABB3-48DC-44DE-9928-23708C31DE8F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111122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A6F1D4-C5AA-4C5F-9E1A-32B5D9F4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2C205-0B92-455F-BB9E-05E39A4570CB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DCBD22-2A25-4013-B440-AB505935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A0600C-F22B-464A-9CAD-FC27BEA5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79305C-39E3-47CA-BF69-081EA74929C4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140588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5CDE5F-04B7-45D3-BAB8-F0013643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DAA64-A811-489D-AAE3-F25BF469D4FF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D59A6E-AE1C-4884-836C-F7938383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9400D0-4403-40E0-A8FD-50AF7CD8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DCE28E-729F-4DDA-9F4D-BC5C016027EB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46037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E6C6F8-0034-4558-867C-CBCD4B32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BC8CB-8375-4B57-973D-6ED0B4CD5E9A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3FEED8-701F-43DA-9444-9F2EB016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6CEB40-3A3E-432C-9962-DCE154B8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C0CA57-40C7-45FE-8161-A241EC280F60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290064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7AC6DD7A-BE0C-4B59-93F0-9D5B0B1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E9DC0-DB05-496A-86B3-3FF621B73C8A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3ADB69E3-FD9F-43EB-A791-783AD97C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FC64B36-2B84-4491-92A9-D5817D83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8DB205-3CF2-4BE9-A687-5201B70A78E7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318562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AC08B3B1-4ACD-41D9-B20C-2695180C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9F524-5F38-4CF1-BA94-98864DEA393A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C1B0BC36-EE5F-4EB3-BA31-D92D2F49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E853A369-1074-4315-9EB8-F2BEC8FD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5E76B-3D34-439C-A28D-7C15FD659D3C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83539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039C191E-6EA1-4DF8-AD00-24836E7EC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F9C07-B445-4E45-ACF9-67D5D836706E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3B3FA759-A4B3-4A53-890C-E3D58C10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4005A659-EDC6-48DB-927A-9744AAE4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2F5A81-8CC9-4621-9B02-0E9304C870D7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341223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95D27A28-3A18-4A5F-828A-8253EEBA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D3D1F-7D90-41AF-B0E3-316C49556813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40217C6E-9F9B-4F75-A979-72503AE7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1CA85168-3DBA-4F90-8C4C-92BC91B9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DB957D-C114-4DD3-B70F-48DFB80ED3D6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385461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E79BE0FC-C772-447A-8C28-967A63F3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6A34B-A2C0-4120-8F9D-244AE483FF43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21DD711A-0DB8-4F51-9889-924C64C2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B55C68E2-447A-4AE6-AA81-6A34B12D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1A4B63-79B1-4A12-8C59-F056DD855A06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165957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02E5AEE-D8CF-461C-857E-E8DA9E2B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96095-6F00-4FBA-86B9-8EE637DEA2BC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8AB692D-0FBE-4F75-9017-53F47EF4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7A04FB4-6519-4B29-AFE3-4279895B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2E3CE6-0363-421A-BA21-4D0F28AC5634}" type="slidenum">
              <a:rPr lang="ru-RU" altLang="LID4096"/>
              <a:pPr/>
              <a:t>‹#›</a:t>
            </a:fld>
            <a:endParaRPr lang="ru-RU" altLang="LID4096"/>
          </a:p>
        </p:txBody>
      </p:sp>
    </p:spTree>
    <p:extLst>
      <p:ext uri="{BB962C8B-B14F-4D97-AF65-F5344CB8AC3E}">
        <p14:creationId xmlns:p14="http://schemas.microsoft.com/office/powerpoint/2010/main" val="139091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77C72-B75F-492C-8064-3EB3D154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274638"/>
            <a:ext cx="75723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051" name="Текст 2">
            <a:extLst>
              <a:ext uri="{FF2B5EF4-FFF2-40B4-BE49-F238E27FC236}">
                <a16:creationId xmlns:a16="http://schemas.microsoft.com/office/drawing/2014/main" id="{69131FC6-4BD2-436C-879E-B646D9B75E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LID4096"/>
              <a:t>Образец текста</a:t>
            </a:r>
          </a:p>
          <a:p>
            <a:pPr lvl="1"/>
            <a:r>
              <a:rPr lang="ru-RU" altLang="LID4096"/>
              <a:t>Второй уровень</a:t>
            </a:r>
          </a:p>
          <a:p>
            <a:pPr lvl="2"/>
            <a:r>
              <a:rPr lang="ru-RU" altLang="LID4096"/>
              <a:t>Третий уровень</a:t>
            </a:r>
          </a:p>
          <a:p>
            <a:pPr lvl="3"/>
            <a:r>
              <a:rPr lang="ru-RU" altLang="LID4096"/>
              <a:t>Четвертый уровень</a:t>
            </a:r>
          </a:p>
          <a:p>
            <a:pPr lvl="4"/>
            <a:r>
              <a:rPr lang="ru-RU" altLang="LID4096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580893-C263-4BAC-BC70-88152F3C3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9F5C497-C13C-48CA-A6B3-B978CABE87C3}" type="datetimeFigureOut">
              <a:rPr lang="ru-RU"/>
              <a:pPr>
                <a:defRPr/>
              </a:pPr>
              <a:t>06.12.2018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6A5379-93E5-4F12-9DF6-5964FE707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E4AB0-88BB-4996-907C-41F857961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179FC26B-B358-4E0C-8463-91646C0471DB}" type="slidenum">
              <a:rPr lang="ru-RU" altLang="LID4096"/>
              <a:pPr/>
              <a:t>‹#›</a:t>
            </a:fld>
            <a:endParaRPr lang="ru-RU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gradFill>
            <a:gsLst>
              <a:gs pos="0">
                <a:schemeClr val="accent1">
                  <a:tint val="40000"/>
                  <a:satMod val="250000"/>
                </a:schemeClr>
              </a:gs>
              <a:gs pos="9000">
                <a:schemeClr val="accent1">
                  <a:tint val="52000"/>
                  <a:satMod val="300000"/>
                </a:schemeClr>
              </a:gs>
              <a:gs pos="50000">
                <a:schemeClr val="accent1">
                  <a:shade val="20000"/>
                  <a:satMod val="300000"/>
                </a:schemeClr>
              </a:gs>
              <a:gs pos="79000">
                <a:schemeClr val="accent1">
                  <a:tint val="52000"/>
                  <a:satMod val="300000"/>
                </a:schemeClr>
              </a:gs>
              <a:gs pos="100000">
                <a:schemeClr val="accent1">
                  <a:tint val="40000"/>
                  <a:satMod val="250000"/>
                </a:schemeClr>
              </a:gs>
            </a:gsLst>
            <a:lin ang="5400000"/>
          </a:gra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3200" kern="1200">
          <a:solidFill>
            <a:srgbClr val="25406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800" i="1" kern="1200">
          <a:solidFill>
            <a:srgbClr val="25406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5406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25406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25406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earningapps.org/display?v=pykg96a3j17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ingapps.org/display?v=puobdza7c15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lay.kahoot.it/#/?quizId=6f351c49-b7f8-475b-9418-be84a9170da1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earningapps.org/display?v=p1y8fr8yk18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7C8547-ECEB-4335-8857-F54AA797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500050"/>
            <a:ext cx="7572375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uk-UA" i="1" dirty="0">
                <a:latin typeface="Arial" charset="0"/>
                <a:cs typeface="Arial" charset="0"/>
              </a:rPr>
              <a:t>Епіграф:</a:t>
            </a:r>
            <a:endParaRPr lang="ru-RU" dirty="0"/>
          </a:p>
        </p:txBody>
      </p:sp>
      <p:sp>
        <p:nvSpPr>
          <p:cNvPr id="4099" name="Содержимое 2">
            <a:extLst>
              <a:ext uri="{FF2B5EF4-FFF2-40B4-BE49-F238E27FC236}">
                <a16:creationId xmlns:a16="http://schemas.microsoft.com/office/drawing/2014/main" id="{2CF2A97D-6BDC-4C20-A3DB-9AB22C9D5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3075"/>
            <a:ext cx="8229600" cy="37576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LID4096" sz="4000"/>
              <a:t>«Предмет математики настільки серйозний, що не можна втрачати нагоди зробити його трішки цікавішим» </a:t>
            </a:r>
          </a:p>
          <a:p>
            <a:pPr eaLnBrk="1" hangingPunct="1">
              <a:buFontTx/>
              <a:buNone/>
            </a:pPr>
            <a:r>
              <a:rPr lang="uk-UA" altLang="LID4096" sz="4000"/>
              <a:t>                            Блез Паскаль</a:t>
            </a:r>
            <a:endParaRPr lang="ru-RU" altLang="LID4096" sz="4000"/>
          </a:p>
          <a:p>
            <a:pPr eaLnBrk="1" hangingPunct="1"/>
            <a:endParaRPr lang="ru-RU" altLang="LID4096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C6BD0C-B56F-4B75-B83C-06675DEE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8" t="20601" r="16925" b="15001"/>
          <a:stretch/>
        </p:blipFill>
        <p:spPr>
          <a:xfrm>
            <a:off x="785812" y="257802"/>
            <a:ext cx="7363601" cy="521116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79615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F9535-5B1E-4BA2-94C8-999E4463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videoplayback (4)">
            <a:hlinkClick r:id="" action="ppaction://media"/>
            <a:extLst>
              <a:ext uri="{FF2B5EF4-FFF2-40B4-BE49-F238E27FC236}">
                <a16:creationId xmlns:a16="http://schemas.microsoft.com/office/drawing/2014/main" id="{F0143A25-B165-4295-9F59-CD4E680AF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548680"/>
            <a:ext cx="7128792" cy="48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A3E45-7307-4F45-AC29-F8B5CDDD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C1D288-DE38-4ECA-8D34-0F4FE0C80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t="2120" r="313" b="9680"/>
          <a:stretch/>
        </p:blipFill>
        <p:spPr>
          <a:xfrm>
            <a:off x="1022722" y="332656"/>
            <a:ext cx="709855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8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17C388-A965-4723-9DE4-9D798AA64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8" t="10895" r="13775" b="12200"/>
          <a:stretch/>
        </p:blipFill>
        <p:spPr>
          <a:xfrm>
            <a:off x="1043608" y="260648"/>
            <a:ext cx="688980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4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FA6B9-3B65-457C-8B19-2C225BCD0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1" t="12200" r="17712" b="33200"/>
          <a:stretch/>
        </p:blipFill>
        <p:spPr>
          <a:xfrm>
            <a:off x="721372" y="274638"/>
            <a:ext cx="7636815" cy="488255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79495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C7113-6D49-41EC-9271-D6072BEF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uk-UA" dirty="0"/>
              <a:t>Властивості площі</a:t>
            </a:r>
            <a:endParaRPr lang="ru-RU" dirty="0"/>
          </a:p>
        </p:txBody>
      </p:sp>
      <p:sp>
        <p:nvSpPr>
          <p:cNvPr id="9219" name="Содержимое 2">
            <a:extLst>
              <a:ext uri="{FF2B5EF4-FFF2-40B4-BE49-F238E27FC236}">
                <a16:creationId xmlns:a16="http://schemas.microsoft.com/office/drawing/2014/main" id="{57C0651A-8F1B-4257-90E1-760E214B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563" y="1600200"/>
            <a:ext cx="7615237" cy="4525963"/>
          </a:xfrm>
        </p:spPr>
        <p:txBody>
          <a:bodyPr/>
          <a:lstStyle/>
          <a:p>
            <a:pPr eaLnBrk="1" hangingPunct="1"/>
            <a:r>
              <a:rPr lang="uk-UA" altLang="LID4096" sz="3000"/>
              <a:t>Площа – це додатна величина. </a:t>
            </a:r>
            <a:endParaRPr lang="ru-RU" altLang="LID4096" sz="3000"/>
          </a:p>
          <a:p>
            <a:pPr eaLnBrk="1" hangingPunct="1"/>
            <a:r>
              <a:rPr lang="uk-UA" altLang="LID4096" sz="3000"/>
              <a:t>Рівні фігури мають рівні площі.</a:t>
            </a:r>
            <a:endParaRPr lang="ru-RU" altLang="LID4096" sz="3000"/>
          </a:p>
          <a:p>
            <a:pPr eaLnBrk="1" hangingPunct="1"/>
            <a:r>
              <a:rPr lang="uk-UA" altLang="LID4096" sz="3000"/>
              <a:t>Якщо фігура розбивається на частини, що є простими фігурами, то площа цієї фігури дорівнює сумі площ її частин.</a:t>
            </a:r>
            <a:endParaRPr lang="ru-RU" altLang="LID4096" sz="3000"/>
          </a:p>
          <a:p>
            <a:pPr eaLnBrk="1" hangingPunct="1"/>
            <a:r>
              <a:rPr lang="uk-UA" altLang="LID4096" sz="3000"/>
              <a:t>Площа квадрата зі стороною, що дорівнює одиниці вимірювання, дорівнює одиниці.</a:t>
            </a:r>
            <a:endParaRPr lang="ru-RU" altLang="LID4096"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91501-A9FE-44D0-AB9E-18988C67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uk-UA" dirty="0"/>
              <a:t>Одиниці площі</a:t>
            </a:r>
            <a:endParaRPr lang="ru-RU" dirty="0"/>
          </a:p>
        </p:txBody>
      </p:sp>
      <p:sp>
        <p:nvSpPr>
          <p:cNvPr id="10243" name="Содержимое 2">
            <a:extLst>
              <a:ext uri="{FF2B5EF4-FFF2-40B4-BE49-F238E27FC236}">
                <a16:creationId xmlns:a16="http://schemas.microsoft.com/office/drawing/2014/main" id="{14D1C518-479D-4CF0-91FA-395EE9C80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438" y="1600200"/>
            <a:ext cx="7472362" cy="4525963"/>
          </a:xfrm>
        </p:spPr>
        <p:txBody>
          <a:bodyPr/>
          <a:lstStyle/>
          <a:p>
            <a:pPr eaLnBrk="1" hangingPunct="1"/>
            <a:r>
              <a:rPr lang="uk-UA" altLang="LID4096" dirty="0"/>
              <a:t>1 см</a:t>
            </a:r>
            <a:r>
              <a:rPr lang="uk-UA" altLang="LID4096" baseline="30000" dirty="0"/>
              <a:t>2</a:t>
            </a:r>
            <a:r>
              <a:rPr lang="uk-UA" altLang="LID4096" dirty="0"/>
              <a:t> = 100 мм</a:t>
            </a:r>
            <a:r>
              <a:rPr lang="uk-UA" altLang="LID4096" baseline="30000" dirty="0"/>
              <a:t>2</a:t>
            </a:r>
            <a:endParaRPr lang="uk-UA" altLang="LID4096" dirty="0"/>
          </a:p>
          <a:p>
            <a:pPr eaLnBrk="1" hangingPunct="1"/>
            <a:r>
              <a:rPr lang="uk-UA" altLang="LID4096" dirty="0"/>
              <a:t>1 дм</a:t>
            </a:r>
            <a:r>
              <a:rPr lang="uk-UA" altLang="LID4096" baseline="30000" dirty="0"/>
              <a:t>2</a:t>
            </a:r>
            <a:r>
              <a:rPr lang="uk-UA" altLang="LID4096" dirty="0"/>
              <a:t> = 100 см</a:t>
            </a:r>
            <a:r>
              <a:rPr lang="uk-UA" altLang="LID4096" baseline="30000" dirty="0"/>
              <a:t>2</a:t>
            </a:r>
          </a:p>
          <a:p>
            <a:pPr eaLnBrk="1" hangingPunct="1"/>
            <a:r>
              <a:rPr lang="uk-UA" altLang="LID4096" baseline="30000" dirty="0"/>
              <a:t> </a:t>
            </a:r>
            <a:r>
              <a:rPr lang="uk-UA" altLang="LID4096" dirty="0"/>
              <a:t>1 м</a:t>
            </a:r>
            <a:r>
              <a:rPr lang="uk-UA" altLang="LID4096" baseline="30000" dirty="0"/>
              <a:t>2</a:t>
            </a:r>
            <a:r>
              <a:rPr lang="uk-UA" altLang="LID4096" dirty="0"/>
              <a:t> = 100 дм</a:t>
            </a:r>
            <a:r>
              <a:rPr lang="uk-UA" altLang="LID4096" baseline="30000" dirty="0"/>
              <a:t>2</a:t>
            </a:r>
            <a:endParaRPr lang="uk-UA" altLang="LID4096" dirty="0"/>
          </a:p>
          <a:p>
            <a:pPr eaLnBrk="1" hangingPunct="1"/>
            <a:r>
              <a:rPr lang="uk-UA" altLang="LID4096" dirty="0"/>
              <a:t>1 а = 100 м</a:t>
            </a:r>
            <a:r>
              <a:rPr lang="uk-UA" altLang="LID4096" baseline="30000" dirty="0"/>
              <a:t>2</a:t>
            </a:r>
            <a:r>
              <a:rPr lang="uk-UA" altLang="LID4096" dirty="0"/>
              <a:t>  </a:t>
            </a:r>
          </a:p>
          <a:p>
            <a:pPr eaLnBrk="1" hangingPunct="1"/>
            <a:r>
              <a:rPr lang="uk-UA" altLang="LID4096" dirty="0"/>
              <a:t>1 га = 100 а або 10000 м</a:t>
            </a:r>
            <a:r>
              <a:rPr lang="uk-UA" altLang="LID4096" baseline="30000" dirty="0"/>
              <a:t>2</a:t>
            </a:r>
            <a:r>
              <a:rPr lang="uk-UA" altLang="LID4096" dirty="0"/>
              <a:t> </a:t>
            </a:r>
          </a:p>
          <a:p>
            <a:pPr eaLnBrk="1" hangingPunct="1"/>
            <a:r>
              <a:rPr lang="uk-UA" altLang="LID4096" dirty="0"/>
              <a:t>1 км</a:t>
            </a:r>
            <a:r>
              <a:rPr lang="uk-UA" altLang="LID4096" baseline="30000" dirty="0"/>
              <a:t>2</a:t>
            </a:r>
            <a:r>
              <a:rPr lang="uk-UA" altLang="LID4096" dirty="0"/>
              <a:t> = 100 га</a:t>
            </a:r>
          </a:p>
          <a:p>
            <a:pPr eaLnBrk="1" hangingPunct="1"/>
            <a:endParaRPr lang="ru-RU" altLang="LID4096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723A57-2EAC-4715-89EA-77F223A0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78188"/>
            <a:ext cx="4464496" cy="53016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36925-5774-46FD-B43F-08C9A19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Королівство «Вимірів»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6315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0C40F-5271-47A8-AE1B-EC489924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A300706-6665-4331-B81E-61D94766E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449822"/>
            <a:ext cx="6857652" cy="4707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187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0B25-DBAB-44F9-9A5C-747FAC9A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24227-A573-40F2-B8C2-82ED8206A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6227" y="548680"/>
            <a:ext cx="737154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767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DB3C8D-A6C8-4D64-AFDB-375A5FEFE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4" y="260648"/>
            <a:ext cx="7409571" cy="5437718"/>
          </a:xfr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3694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06C56-B2EF-4C66-A71D-AA4AC6B9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Фізкультхвилинка</a:t>
            </a:r>
            <a:endParaRPr lang="LID4096" dirty="0"/>
          </a:p>
        </p:txBody>
      </p:sp>
      <p:pic>
        <p:nvPicPr>
          <p:cNvPr id="3" name="Фізкультхвилинка 'Посмішка'">
            <a:hlinkClick r:id="" action="ppaction://media"/>
            <a:extLst>
              <a:ext uri="{FF2B5EF4-FFF2-40B4-BE49-F238E27FC236}">
                <a16:creationId xmlns:a16="http://schemas.microsoft.com/office/drawing/2014/main" id="{FC78E860-9FFE-4B5D-BA91-88F5B4413D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897" y="1196752"/>
            <a:ext cx="691420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2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97BC94-1EDF-41D3-8323-1A1479BC3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8640"/>
            <a:ext cx="5899692" cy="61165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386A0-5F4D-4E7E-96F1-3392D817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Королівство  «Віртуозів»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01240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C192D-F451-45DB-9D3A-F0ECE1A0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 «</a:t>
            </a:r>
            <a:r>
              <a:rPr lang="uk-UA" dirty="0" err="1"/>
              <a:t>Пазл</a:t>
            </a:r>
            <a:r>
              <a:rPr lang="uk-UA" dirty="0"/>
              <a:t>»</a:t>
            </a:r>
            <a:endParaRPr lang="LID4096" dirty="0"/>
          </a:p>
        </p:txBody>
      </p:sp>
      <p:pic>
        <p:nvPicPr>
          <p:cNvPr id="46082" name="Picture 2" descr="ÐÐ°ÑÑÐ¸Ð½ÐºÐ¸ Ð¿Ð¾ Ð·Ð°Ð¿ÑÐ¾ÑÑ Ð¾ÑÑÐºÑÐ²Ð°Ð½Ð½Ñ">
            <a:extLst>
              <a:ext uri="{FF2B5EF4-FFF2-40B4-BE49-F238E27FC236}">
                <a16:creationId xmlns:a16="http://schemas.microsoft.com/office/drawing/2014/main" id="{48CFDE07-4BEF-4A70-BABD-FD470B6C6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46004"/>
            <a:ext cx="4369668" cy="353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8081BD6C-5D00-4B66-8074-775BF98B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3" y="1693317"/>
            <a:ext cx="6096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18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E80B9-A7B7-4D61-ABB5-9DB5AD814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Площа прямокутника та квадрата</a:t>
            </a:r>
            <a:endParaRPr lang="LID4096" dirty="0"/>
          </a:p>
        </p:txBody>
      </p:sp>
      <p:pic>
        <p:nvPicPr>
          <p:cNvPr id="3" name="Рисунок 2">
            <a:hlinkClick r:id="rId2"/>
            <a:extLst>
              <a:ext uri="{FF2B5EF4-FFF2-40B4-BE49-F238E27FC236}">
                <a16:creationId xmlns:a16="http://schemas.microsoft.com/office/drawing/2014/main" id="{1DA37BF5-A605-488D-91AD-AC5C2F40A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1" t="27600" r="23225" b="16400"/>
          <a:stretch/>
        </p:blipFill>
        <p:spPr>
          <a:xfrm>
            <a:off x="1475656" y="1556890"/>
            <a:ext cx="6552383" cy="37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B2FCC-1ED9-4BF2-8AA1-1A32A224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Одиниці вимірювання </a:t>
            </a:r>
            <a:endParaRPr lang="LID4096" dirty="0"/>
          </a:p>
        </p:txBody>
      </p:sp>
      <p:pic>
        <p:nvPicPr>
          <p:cNvPr id="3" name="Рисунок 2">
            <a:hlinkClick r:id="rId2"/>
            <a:extLst>
              <a:ext uri="{FF2B5EF4-FFF2-40B4-BE49-F238E27FC236}">
                <a16:creationId xmlns:a16="http://schemas.microsoft.com/office/drawing/2014/main" id="{CF04493F-223E-4DAD-AE32-ADCD3500A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5" t="29001" r="26375" b="16400"/>
          <a:stretch/>
        </p:blipFill>
        <p:spPr>
          <a:xfrm>
            <a:off x="1475656" y="1628800"/>
            <a:ext cx="6480720" cy="37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77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B668F-ACE6-4D87-B556-43BE63EA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" y="548680"/>
            <a:ext cx="7572375" cy="1143000"/>
          </a:xfrm>
        </p:spPr>
        <p:txBody>
          <a:bodyPr>
            <a:normAutofit fontScale="90000"/>
          </a:bodyPr>
          <a:lstStyle/>
          <a:p>
            <a:r>
              <a:rPr lang="uk-UA" dirty="0"/>
              <a:t>Замок королівства «Віртуозі» складається з  чотирьох кімнат. Знайди площу замку королівства</a:t>
            </a:r>
            <a:endParaRPr lang="LID4096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56C2053-C80D-4211-9667-2D21DD006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09056" y="2276872"/>
            <a:ext cx="6325885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7074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28CF0-347A-413C-8DF3-7CE3D846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uk-UA" dirty="0"/>
              <a:t>Задача</a:t>
            </a:r>
            <a:endParaRPr lang="ru-RU" dirty="0"/>
          </a:p>
        </p:txBody>
      </p:sp>
      <p:sp>
        <p:nvSpPr>
          <p:cNvPr id="5123" name="Содержимое 2">
            <a:extLst>
              <a:ext uri="{FF2B5EF4-FFF2-40B4-BE49-F238E27FC236}">
                <a16:creationId xmlns:a16="http://schemas.microsoft.com/office/drawing/2014/main" id="{5CFA93E1-E1A9-430B-B36C-050DDD43C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uk-UA" altLang="LID4096" sz="3600"/>
              <a:t>Ремонтуючи клас влітку, необхідно було розрахувати кількість фарби для підлоги. Скільки потрібно банок по 2,8 кг, якщо на 1 м</a:t>
            </a:r>
            <a:r>
              <a:rPr lang="uk-UA" altLang="LID4096" sz="3600" baseline="30000"/>
              <a:t>2</a:t>
            </a:r>
            <a:r>
              <a:rPr lang="uk-UA" altLang="LID4096" sz="3600"/>
              <a:t> приблизно витрачається 120 г фарби. </a:t>
            </a:r>
            <a:endParaRPr lang="ru-RU" altLang="LID4096"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2F162-3CD8-4318-80F2-512597DC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Домашнє завдання</a:t>
            </a:r>
            <a:endParaRPr lang="LID4096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BF6F34-9299-4F71-8993-0C5959FBC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uk-UA" dirty="0"/>
              <a:t>Обчисліть площу своєї кімнати та загальну довжину плінтусів у ній.</a:t>
            </a:r>
          </a:p>
          <a:p>
            <a:pPr marL="514350" indent="-514350">
              <a:buAutoNum type="arabicPeriod"/>
            </a:pPr>
            <a:r>
              <a:rPr lang="uk-UA" dirty="0"/>
              <a:t> п. 21 №576, 583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8381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88328-86E8-4182-B5DF-7AEACDEE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" y="476672"/>
            <a:ext cx="7572375" cy="1143000"/>
          </a:xfrm>
        </p:spPr>
        <p:txBody>
          <a:bodyPr>
            <a:normAutofit fontScale="90000"/>
          </a:bodyPr>
          <a:lstStyle/>
          <a:p>
            <a:r>
              <a:rPr lang="uk-UA" dirty="0"/>
              <a:t>Чи справдились ваші очікування?</a:t>
            </a:r>
            <a:endParaRPr lang="LID4096" dirty="0"/>
          </a:p>
        </p:txBody>
      </p:sp>
      <p:pic>
        <p:nvPicPr>
          <p:cNvPr id="47106" name="Picture 2" descr="ÐÐ°ÑÑÐ¸Ð½ÐºÐ¸ Ð¿Ð¾ Ð·Ð°Ð¿ÑÐ¾ÑÑ Ð¾ÑÑÐºÑÐ²Ð°Ð½Ð½Ñ">
            <a:extLst>
              <a:ext uri="{FF2B5EF4-FFF2-40B4-BE49-F238E27FC236}">
                <a16:creationId xmlns:a16="http://schemas.microsoft.com/office/drawing/2014/main" id="{62ED983B-842D-4DF6-A032-D53FC709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94" y="1619671"/>
            <a:ext cx="6159566" cy="405234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60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A5212-89F1-4C4F-B5CC-AB7786CC1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dirty="0" err="1"/>
              <a:t>Дякую</a:t>
            </a:r>
            <a:r>
              <a:rPr lang="ru-RU" dirty="0"/>
              <a:t> за урок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595762-6FD4-4AB2-9617-D4072737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88" y="34290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r>
              <a:rPr lang="ru-RU" dirty="0"/>
              <a:t>До </a:t>
            </a:r>
            <a:r>
              <a:rPr lang="ru-RU" dirty="0" err="1"/>
              <a:t>побачення</a:t>
            </a:r>
            <a:r>
              <a:rPr lang="ru-RU" dirty="0"/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2B0C19F-F758-4639-9985-7CA79DDDC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85702"/>
            <a:ext cx="6037563" cy="4525963"/>
          </a:xfrm>
          <a:effectLst>
            <a:softEdge rad="317500"/>
          </a:effectLst>
        </p:spPr>
      </p:pic>
      <p:pic>
        <p:nvPicPr>
          <p:cNvPr id="31746" name="Picture 2" descr="ÐÐ°ÑÑÐ¸Ð½ÐºÐ¸ Ð¿Ð¾ Ð·Ð°Ð¿ÑÐ¾ÑÑ Ð¾ÑÑÐºÑÐ²Ð°Ð½Ð½Ñ Ð½Ð° ÑÑÐ¾ÑÑ">
            <a:extLst>
              <a:ext uri="{FF2B5EF4-FFF2-40B4-BE49-F238E27FC236}">
                <a16:creationId xmlns:a16="http://schemas.microsoft.com/office/drawing/2014/main" id="{A5714841-2543-4761-A61E-B3162177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992888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D1FBCBE-78D2-4701-931A-0970585D1E24}"/>
              </a:ext>
            </a:extLst>
          </p:cNvPr>
          <p:cNvSpPr/>
          <p:nvPr/>
        </p:nvSpPr>
        <p:spPr>
          <a:xfrm>
            <a:off x="3420247" y="908355"/>
            <a:ext cx="71633" cy="255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9E0727-1230-4901-9347-D768FCBE7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0" t="27600" r="66537" b="59800"/>
          <a:stretch/>
        </p:blipFill>
        <p:spPr>
          <a:xfrm>
            <a:off x="3312660" y="836712"/>
            <a:ext cx="140894" cy="3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0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8A2E0-6C01-4582-9913-AE500B4F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E9340-95AE-44FD-B63E-3F2DF7701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b="7397"/>
          <a:stretch/>
        </p:blipFill>
        <p:spPr bwMode="auto">
          <a:xfrm>
            <a:off x="1024419" y="404664"/>
            <a:ext cx="7147981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33328CF-5039-49FC-8AB4-900B2AE43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72060" b="82381"/>
          <a:stretch/>
        </p:blipFill>
        <p:spPr bwMode="auto">
          <a:xfrm>
            <a:off x="5850653" y="1430618"/>
            <a:ext cx="2321747" cy="142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3060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0EB9D28-3072-477A-A1D0-BA2C819868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0"/>
            <a:ext cx="5688012" cy="5802312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40AF2EB-7CE7-4A27-97D7-876C9C24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Королівство «Розумників»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99893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ÐÐ°ÑÑÐ¸Ð½ÐºÐ¸ Ð¿Ð¾ Ð·Ð°Ð¿ÑÐ¾ÑÑ ÐºÐ°ÑÑÑ">
            <a:hlinkClick r:id="rId2"/>
            <a:extLst>
              <a:ext uri="{FF2B5EF4-FFF2-40B4-BE49-F238E27FC236}">
                <a16:creationId xmlns:a16="http://schemas.microsoft.com/office/drawing/2014/main" id="{F5A8D340-D5F4-40B0-8414-A87A30B0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074288" cy="490551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25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A078E-0DEB-4ED9-B8C7-C985FCCD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" y="404664"/>
            <a:ext cx="7572375" cy="1143000"/>
          </a:xfrm>
        </p:spPr>
        <p:txBody>
          <a:bodyPr>
            <a:normAutofit fontScale="90000"/>
          </a:bodyPr>
          <a:lstStyle/>
          <a:p>
            <a:r>
              <a:rPr lang="uk-UA" dirty="0"/>
              <a:t>Гра </a:t>
            </a:r>
            <a:br>
              <a:rPr lang="uk-UA" dirty="0"/>
            </a:br>
            <a:r>
              <a:rPr lang="uk-UA" dirty="0"/>
              <a:t>«Злови правильну відповідь»</a:t>
            </a:r>
            <a:endParaRPr lang="LID4096" dirty="0"/>
          </a:p>
        </p:txBody>
      </p:sp>
      <p:pic>
        <p:nvPicPr>
          <p:cNvPr id="45058" name="Picture 2" descr="ÐÐ°ÑÑÐ¸Ð½ÐºÐ¸ Ð¿Ð¾ Ð·Ð°Ð¿ÑÐ¾ÑÑ Ð¾ÑÑÐºÑÐ²Ð°Ð½Ð½Ñ">
            <a:extLst>
              <a:ext uri="{FF2B5EF4-FFF2-40B4-BE49-F238E27FC236}">
                <a16:creationId xmlns:a16="http://schemas.microsoft.com/office/drawing/2014/main" id="{C0CBD8F3-2EE5-4E14-975A-4817C8C7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70277"/>
            <a:ext cx="6394464" cy="478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7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FA3A5-F4B5-442B-86C2-3F462968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" y="404664"/>
            <a:ext cx="7572375" cy="1143000"/>
          </a:xfrm>
        </p:spPr>
        <p:txBody>
          <a:bodyPr>
            <a:normAutofit fontScale="90000"/>
          </a:bodyPr>
          <a:lstStyle/>
          <a:p>
            <a:r>
              <a:rPr lang="uk-UA" dirty="0"/>
              <a:t>Пригадаймо  геометричні</a:t>
            </a:r>
            <a:br>
              <a:rPr lang="uk-UA" dirty="0"/>
            </a:br>
            <a:r>
              <a:rPr lang="uk-UA" dirty="0"/>
              <a:t>фігури</a:t>
            </a:r>
            <a:endParaRPr lang="LID4096" dirty="0"/>
          </a:p>
        </p:txBody>
      </p:sp>
      <p:pic>
        <p:nvPicPr>
          <p:cNvPr id="3" name="Рисунок 2">
            <a:hlinkClick r:id="rId2"/>
            <a:extLst>
              <a:ext uri="{FF2B5EF4-FFF2-40B4-BE49-F238E27FC236}">
                <a16:creationId xmlns:a16="http://schemas.microsoft.com/office/drawing/2014/main" id="{383C4846-FABD-4EF4-A6A2-0EC1DE83D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8" t="27600" r="25588" b="15000"/>
          <a:stretch/>
        </p:blipFill>
        <p:spPr>
          <a:xfrm>
            <a:off x="2051720" y="1772816"/>
            <a:ext cx="504056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75043A-D05D-43D4-A83D-492A491C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6632"/>
            <a:ext cx="5366355" cy="573941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D6173-3824-4235-92F4-B87C139F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" y="430451"/>
            <a:ext cx="7572375" cy="1143000"/>
          </a:xfrm>
        </p:spPr>
        <p:txBody>
          <a:bodyPr/>
          <a:lstStyle/>
          <a:p>
            <a:r>
              <a:rPr lang="uk-UA" dirty="0"/>
              <a:t>Королівство «Мудрості»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2615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F583E2-5BEB-4E80-B6AF-C48EFBCD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04664"/>
            <a:ext cx="5867612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5475"/>
      </p:ext>
    </p:extLst>
  </p:cSld>
  <p:clrMapOvr>
    <a:masterClrMapping/>
  </p:clrMapOvr>
</p:sld>
</file>

<file path=ppt/theme/theme1.xml><?xml version="1.0" encoding="utf-8"?>
<a:theme xmlns:a="http://schemas.openxmlformats.org/drawingml/2006/main" name="Презентация c кнопками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ЛИСТ НА КНОПКАХ</Template>
  <TotalTime>749</TotalTime>
  <Words>211</Words>
  <Application>Microsoft Office PowerPoint</Application>
  <PresentationFormat>Экран (4:3)</PresentationFormat>
  <Paragraphs>34</Paragraphs>
  <Slides>30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3" baseType="lpstr">
      <vt:lpstr>Arial</vt:lpstr>
      <vt:lpstr>Calibri</vt:lpstr>
      <vt:lpstr>Презентация c кнопками</vt:lpstr>
      <vt:lpstr>Епіграф:</vt:lpstr>
      <vt:lpstr>Презентация PowerPoint</vt:lpstr>
      <vt:lpstr>Презентация PowerPoint</vt:lpstr>
      <vt:lpstr>Королівство «Розумників»</vt:lpstr>
      <vt:lpstr>Презентация PowerPoint</vt:lpstr>
      <vt:lpstr>Гра  «Злови правильну відповідь»</vt:lpstr>
      <vt:lpstr>Пригадаймо  геометричні фігури</vt:lpstr>
      <vt:lpstr>Королівство «Мудрості»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Властивості площі</vt:lpstr>
      <vt:lpstr>Одиниці площі</vt:lpstr>
      <vt:lpstr>Королівство «Вимірів»</vt:lpstr>
      <vt:lpstr>Презентация PowerPoint</vt:lpstr>
      <vt:lpstr>Презентация PowerPoint</vt:lpstr>
      <vt:lpstr>Фізкультхвилинка</vt:lpstr>
      <vt:lpstr>Королівство  «Віртуозів»</vt:lpstr>
      <vt:lpstr>Гра «Пазл»</vt:lpstr>
      <vt:lpstr>Площа прямокутника та квадрата</vt:lpstr>
      <vt:lpstr>Одиниці вимірювання </vt:lpstr>
      <vt:lpstr>Замок королівства «Віртуозі» складається з  чотирьох кімнат. Знайди площу замку королівства</vt:lpstr>
      <vt:lpstr>Задача</vt:lpstr>
      <vt:lpstr>Домашнє завдання</vt:lpstr>
      <vt:lpstr>Чи справдились ваші очікування?</vt:lpstr>
      <vt:lpstr>Дякую за урок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Поняття площі</dc:title>
  <dc:creator>Admin</dc:creator>
  <cp:lastModifiedBy>Мудрик Оксана Миколаївна</cp:lastModifiedBy>
  <cp:revision>32</cp:revision>
  <dcterms:created xsi:type="dcterms:W3CDTF">2013-10-27T15:16:33Z</dcterms:created>
  <dcterms:modified xsi:type="dcterms:W3CDTF">2018-12-06T06:21:37Z</dcterms:modified>
</cp:coreProperties>
</file>